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verpass" panose="020B0604020202020204" charset="0"/>
      <p:regular r:id="rId13"/>
    </p:embeddedFont>
  </p:embeddedFontLst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70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ar-S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ar-S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ar-S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ar-SA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88594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Predicting Movie Ratings with Machine Learning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57413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Harnessing Data to Forecast Cinematic Success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226362"/>
            <a:ext cx="746855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Team Members:</a:t>
            </a:r>
            <a:r>
              <a:rPr lang="en-US" sz="2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Team Members: Ghatar butti alqhtani, , Abdullah Saad Al-Qarni</a:t>
            </a:r>
            <a:r>
              <a:rPr lang="en-US" sz="2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Course:</a:t>
            </a:r>
            <a:r>
              <a:rPr lang="en-US" sz="2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[</a:t>
            </a:r>
            <a:r>
              <a:rPr lang="en-US" sz="2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Machine Learning</a:t>
            </a:r>
            <a:r>
              <a:rPr lang="en-US" sz="2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] </a:t>
            </a:r>
            <a:r>
              <a:rPr lang="en-US" sz="2350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Project Supervision: Dr. [Ali Falih Al-Shahrani]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65621"/>
            <a:ext cx="61158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20374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Questions</a:t>
            </a: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 &amp; Discussion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Thank you for your attention!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Feel free to ask any questions about our methodology, results.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17338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Challenge of Predicting Movie Success 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6324124" y="3265170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Challenge:</a:t>
            </a:r>
            <a:r>
              <a:rPr lang="en-US" sz="2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Predicting movie ratings is complex, influenced by factors beyond box office success.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324124" y="4491633"/>
            <a:ext cx="746855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Goal:</a:t>
            </a:r>
            <a:r>
              <a:rPr lang="en-US" sz="2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To leverage Machine Learning (Regression) to accurately forecast audience reception and provide data-driven insights into cinematic success.</a:t>
            </a:r>
            <a:endParaRPr lang="en-US" sz="2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613" y="593408"/>
            <a:ext cx="7633573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Collection: The TMDB 5000 Dataset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41613" y="2186464"/>
            <a:ext cx="3708916" cy="2792373"/>
          </a:xfrm>
          <a:prstGeom prst="roundRect">
            <a:avLst>
              <a:gd name="adj" fmla="val 324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ar-SA"/>
          </a:p>
        </p:txBody>
      </p:sp>
      <p:sp>
        <p:nvSpPr>
          <p:cNvPr id="5" name="Shape 2"/>
          <p:cNvSpPr/>
          <p:nvPr/>
        </p:nvSpPr>
        <p:spPr>
          <a:xfrm>
            <a:off x="6464975" y="2409825"/>
            <a:ext cx="647343" cy="647343"/>
          </a:xfrm>
          <a:prstGeom prst="roundRect">
            <a:avLst>
              <a:gd name="adj" fmla="val 14124020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ar-SA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2973" y="2587823"/>
            <a:ext cx="291227" cy="2912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64975" y="3272909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Kaggle Source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464975" y="3719632"/>
            <a:ext cx="3262193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Source: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TMDB 5000 Movie Dataset from Kaggle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6271" y="2186464"/>
            <a:ext cx="3708916" cy="2792373"/>
          </a:xfrm>
          <a:prstGeom prst="roundRect">
            <a:avLst>
              <a:gd name="adj" fmla="val 324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ar-SA"/>
          </a:p>
        </p:txBody>
      </p:sp>
      <p:sp>
        <p:nvSpPr>
          <p:cNvPr id="10" name="Shape 6"/>
          <p:cNvSpPr/>
          <p:nvPr/>
        </p:nvSpPr>
        <p:spPr>
          <a:xfrm>
            <a:off x="10389632" y="2409825"/>
            <a:ext cx="647343" cy="647343"/>
          </a:xfrm>
          <a:prstGeom prst="roundRect">
            <a:avLst>
              <a:gd name="adj" fmla="val 14124020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ar-SA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7630" y="2587823"/>
            <a:ext cx="291227" cy="2912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9632" y="3272909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Scale &amp; Scope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389632" y="3719632"/>
            <a:ext cx="3262193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Scale: Over 5,000 movies. Scope: Regression problem (Rating Prediction).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41613" y="5194578"/>
            <a:ext cx="7633573" cy="2447092"/>
          </a:xfrm>
          <a:prstGeom prst="roundRect">
            <a:avLst>
              <a:gd name="adj" fmla="val 370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ar-SA"/>
          </a:p>
        </p:txBody>
      </p:sp>
      <p:sp>
        <p:nvSpPr>
          <p:cNvPr id="15" name="Shape 10"/>
          <p:cNvSpPr/>
          <p:nvPr/>
        </p:nvSpPr>
        <p:spPr>
          <a:xfrm>
            <a:off x="6464975" y="5417939"/>
            <a:ext cx="647343" cy="647343"/>
          </a:xfrm>
          <a:prstGeom prst="roundRect">
            <a:avLst>
              <a:gd name="adj" fmla="val 14124020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ar-SA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2973" y="5595938"/>
            <a:ext cx="291227" cy="29122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64975" y="6281023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Features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6464975" y="6727746"/>
            <a:ext cx="718685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Target Variable: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'vote_average' (Movie Rating). </a:t>
            </a:r>
            <a:r>
              <a:rPr lang="en-US" sz="16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Features:</a:t>
            </a: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Budget, Revenue, Genres, Keywords, Cast, Crew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244" y="335042"/>
            <a:ext cx="5862757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Exploratory Data Analysis: Unveiling Trends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26244" y="936784"/>
            <a:ext cx="13777912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EDA revealed interesting patterns in movie data, crucial for feature engineering and model selection.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26244" y="1378029"/>
            <a:ext cx="6740366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1" y="1636665"/>
            <a:ext cx="4530247" cy="24084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71410" y="1378029"/>
            <a:ext cx="6740366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13" y="1709737"/>
            <a:ext cx="4038718" cy="23900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6244" y="3728561"/>
            <a:ext cx="13777912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426244" y="4182070"/>
            <a:ext cx="1432917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Rating Distribution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426244" y="4483060"/>
            <a:ext cx="6740366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Most movies fall within the 4-8 rating range, indicating a bell-curve distribution with fewer extremely high or low-rated films.</a:t>
            </a:r>
            <a:endParaRPr lang="en-US" sz="950" dirty="0"/>
          </a:p>
        </p:txBody>
      </p:sp>
      <p:sp>
        <p:nvSpPr>
          <p:cNvPr id="11" name="Text 7"/>
          <p:cNvSpPr/>
          <p:nvPr/>
        </p:nvSpPr>
        <p:spPr>
          <a:xfrm>
            <a:off x="7471410" y="4182070"/>
            <a:ext cx="1432917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Top Genres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71410" y="4483060"/>
            <a:ext cx="6740366" cy="38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Drama and Comedy consistently emerge as the most prevalent genres, highlighting their enduring popularity among filmmakers and audiences.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426244" y="5164812"/>
            <a:ext cx="2091214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Budget vs. Revenue Correlation</a:t>
            </a:r>
            <a:endParaRPr lang="en-US" sz="11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44" y="5344001"/>
            <a:ext cx="4775344" cy="221884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26244" y="7699772"/>
            <a:ext cx="13777912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positive correlation was observed between movie budget and revenue, suggesting higher investments often lead to greater financial returns, though with notable exceptions.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0997" y="702469"/>
            <a:ext cx="7122438" cy="49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Preprocessing: Refining Raw Data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070997" y="1444228"/>
            <a:ext cx="167045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70997" y="1705094"/>
            <a:ext cx="7974806" cy="2286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6" name="Text 3"/>
          <p:cNvSpPr/>
          <p:nvPr/>
        </p:nvSpPr>
        <p:spPr>
          <a:xfrm>
            <a:off x="6070997" y="1834277"/>
            <a:ext cx="221599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Handling Missing Values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070997" y="2180034"/>
            <a:ext cx="7974806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addressed incomplete entries by either imputing or dropping rows with significant missing data, ensuring data integrity.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070997" y="3006685"/>
            <a:ext cx="167045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070997" y="3267551"/>
            <a:ext cx="7974806" cy="2286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10" name="Text 7"/>
          <p:cNvSpPr/>
          <p:nvPr/>
        </p:nvSpPr>
        <p:spPr>
          <a:xfrm>
            <a:off x="6070997" y="3396734"/>
            <a:ext cx="2000845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JSON Feature Parsing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070997" y="3742492"/>
            <a:ext cx="7974806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Complex JSON strings for genres, keywords, cast, and crew were parsed to extract meaningful categories and names.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070997" y="4569143"/>
            <a:ext cx="167045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070997" y="4830008"/>
            <a:ext cx="7974806" cy="2286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14" name="Text 11"/>
          <p:cNvSpPr/>
          <p:nvPr/>
        </p:nvSpPr>
        <p:spPr>
          <a:xfrm>
            <a:off x="6070997" y="4959191"/>
            <a:ext cx="2441972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Creating the 'Tags' Feature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070997" y="5304949"/>
            <a:ext cx="7974806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unified 'tags' column was engineered by concatenating cleaned genres, keywords, cast, and crew names, serving as a rich text-based feature for our models.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070997" y="6131600"/>
            <a:ext cx="167045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070997" y="6392466"/>
            <a:ext cx="7974806" cy="2286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18" name="Text 15"/>
          <p:cNvSpPr/>
          <p:nvPr/>
        </p:nvSpPr>
        <p:spPr>
          <a:xfrm>
            <a:off x="6070997" y="6521648"/>
            <a:ext cx="1965246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Text Normalization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070997" y="6867406"/>
            <a:ext cx="7974806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Text Normalization: All text data within the 'tags' was converted to lowercase and </a:t>
            </a:r>
            <a:r>
              <a:rPr lang="en-US" sz="13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tokenized</a:t>
            </a:r>
            <a:r>
              <a:rPr lang="en-US" sz="13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(using CountVectorizer) to reduce dimensionality and improve consistency.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9621"/>
            <a:ext cx="67535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 Building &amp; Training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623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1. Feature Vectorization: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Used CountVectorizer to convert the 'tags' text feature into a numerical matrix (5000 features).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2. Data Splitting: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Split the dataset into 80% Training and 20% Testing sets for unbiased evaluation.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1668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3. Models Trained (Regression):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Linear Regression, Random Forest Regressor, XGBoost Regressor.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2124" y="631150"/>
            <a:ext cx="10159484" cy="67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20374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Results</a:t>
            </a:r>
            <a:r>
              <a:rPr lang="en-US" sz="4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: Model Performance Comparison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02124" y="1763435"/>
            <a:ext cx="13026152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After training and evaluating multiple models, XGBoost emerged as the superior performer in predicting movie ratings.</a:t>
            </a:r>
            <a:endParaRPr lang="en-US" sz="1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24" y="2645688"/>
            <a:ext cx="6646545" cy="31226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17481" y="2594134"/>
            <a:ext cx="5418296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802124" y="6283881"/>
            <a:ext cx="13026152" cy="1314569"/>
          </a:xfrm>
          <a:prstGeom prst="roundRect">
            <a:avLst>
              <a:gd name="adj" fmla="val 4184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ar-SA"/>
          </a:p>
        </p:txBody>
      </p:sp>
      <p:sp>
        <p:nvSpPr>
          <p:cNvPr id="7" name="Text 4"/>
          <p:cNvSpPr/>
          <p:nvPr/>
        </p:nvSpPr>
        <p:spPr>
          <a:xfrm>
            <a:off x="1038820" y="6520577"/>
            <a:ext cx="3555683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XGBoost: The Top Performer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38820" y="6995041"/>
            <a:ext cx="12552759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XGBoost consistently delivered the lowest Mean Absolute Error (MAE) 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59381"/>
            <a:ext cx="565284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   Live Prediction Examples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168163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trained  model can predict ratings for specific movies based on their attributes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716887"/>
            <a:ext cx="7468553" cy="47532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7819"/>
            <a:ext cx="6622256" cy="692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 &amp; Future Work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32" y="1693426"/>
            <a:ext cx="1177171" cy="20883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6589" y="1928813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Summary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36589" y="2416254"/>
            <a:ext cx="6083379" cy="113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successfully built a robust ML pipeline. XGBoost was the top performer, achieving an MAE of 0.41 in movie rating prediction.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32" y="3781782"/>
            <a:ext cx="1177171" cy="20883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6589" y="4017169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Challenges Faced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36589" y="4504611"/>
            <a:ext cx="6083379" cy="113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Challenges focused on handling sparse text features (CountVectorizer) and fine-tuning model parameters for optimal results.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32" y="5870138"/>
            <a:ext cx="1177171" cy="17116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6589" y="6105525"/>
            <a:ext cx="2833926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Enhancements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36589" y="6592967"/>
            <a:ext cx="6083379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Integrating external data (e.g., social media sentiment) and developing a user-friendly prediction interface.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588</Words>
  <Application>Microsoft Office PowerPoint</Application>
  <PresentationFormat>مخصص</PresentationFormat>
  <Paragraphs>64</Paragraphs>
  <Slides>10</Slides>
  <Notes>10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10</vt:i4>
      </vt:variant>
    </vt:vector>
  </HeadingPairs>
  <TitlesOfParts>
    <vt:vector size="15" baseType="lpstr">
      <vt:lpstr>Overpass Light</vt:lpstr>
      <vt:lpstr>Arial</vt:lpstr>
      <vt:lpstr>Overpass Bold</vt:lpstr>
      <vt:lpstr>Overpass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غتار بطي عايض ال فطيح القحطاني</cp:lastModifiedBy>
  <cp:revision>2</cp:revision>
  <dcterms:created xsi:type="dcterms:W3CDTF">2025-11-28T16:54:44Z</dcterms:created>
  <dcterms:modified xsi:type="dcterms:W3CDTF">2025-11-28T16:57:26Z</dcterms:modified>
</cp:coreProperties>
</file>